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59" r:id="rId3"/>
    <p:sldId id="271" r:id="rId4"/>
    <p:sldId id="260" r:id="rId5"/>
    <p:sldId id="270" r:id="rId6"/>
    <p:sldId id="272" r:id="rId7"/>
    <p:sldId id="261" r:id="rId8"/>
    <p:sldId id="262" r:id="rId9"/>
    <p:sldId id="299" r:id="rId10"/>
    <p:sldId id="300" r:id="rId11"/>
    <p:sldId id="269" r:id="rId12"/>
    <p:sldId id="273" r:id="rId13"/>
    <p:sldId id="264" r:id="rId14"/>
    <p:sldId id="274" r:id="rId15"/>
    <p:sldId id="275" r:id="rId16"/>
    <p:sldId id="265" r:id="rId17"/>
    <p:sldId id="266" r:id="rId18"/>
    <p:sldId id="267" r:id="rId19"/>
    <p:sldId id="276" r:id="rId20"/>
    <p:sldId id="277" r:id="rId21"/>
    <p:sldId id="30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0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D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7FE6978-AAFA-407B-A089-B7EF32804AB1}" type="datetimeFigureOut">
              <a:rPr lang="en-US" smtClean="0"/>
              <a:pPr/>
              <a:t>4/13/2008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7D0403-A495-41C3-B992-9F7D75284D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ADMINISTRATION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00_2506-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8580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66800" y="5410200"/>
            <a:ext cx="708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Justin Purcell</a:t>
            </a:r>
          </a:p>
          <a:p>
            <a:pPr algn="ctr"/>
            <a:r>
              <a:rPr lang="en-US" sz="2000" dirty="0" smtClean="0"/>
              <a:t>Structural Option</a:t>
            </a:r>
          </a:p>
          <a:p>
            <a:pPr algn="ctr"/>
            <a:r>
              <a:rPr lang="en-US" sz="2000" dirty="0" smtClean="0"/>
              <a:t>Advisor: Dr. </a:t>
            </a:r>
            <a:r>
              <a:rPr lang="en-US" sz="2000" dirty="0" smtClean="0"/>
              <a:t>Hanagan</a:t>
            </a:r>
            <a:endParaRPr lang="en-US" sz="20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or Plan-2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33800"/>
            <a:ext cx="5029200" cy="245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LATERAL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70000"/>
              </a:lnSpc>
            </a:pPr>
            <a:r>
              <a:rPr lang="en-US" sz="2000" dirty="0" smtClean="0"/>
              <a:t>Braced Frames (Frames in Red)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HSS 8x6x½  Braces 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Coordinated With Mechanical </a:t>
            </a:r>
            <a:r>
              <a:rPr lang="en-US" sz="2000" dirty="0" smtClean="0"/>
              <a:t>Distribution</a:t>
            </a:r>
            <a:endParaRPr lang="en-US" sz="2000" dirty="0" smtClean="0"/>
          </a:p>
          <a:p>
            <a:pPr lvl="1"/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3429000"/>
            <a:ext cx="4800600" cy="1588"/>
          </a:xfrm>
          <a:prstGeom prst="line">
            <a:avLst/>
          </a:prstGeom>
          <a:ln w="38100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0" y="4267200"/>
            <a:ext cx="152400" cy="609600"/>
          </a:xfrm>
          <a:prstGeom prst="rect">
            <a:avLst/>
          </a:prstGeom>
          <a:noFill/>
          <a:ln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>
          <a:xfrm rot="5400000" flipH="1" flipV="1">
            <a:off x="1181100" y="3848100"/>
            <a:ext cx="838200" cy="1588"/>
          </a:xfrm>
          <a:prstGeom prst="line">
            <a:avLst/>
          </a:prstGeom>
          <a:ln w="31750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F-3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676400"/>
            <a:ext cx="2117598" cy="446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400800" y="1676400"/>
            <a:ext cx="2133600" cy="4495800"/>
          </a:xfrm>
          <a:prstGeom prst="rect">
            <a:avLst/>
          </a:prstGeom>
          <a:noFill/>
          <a:ln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BRACED FRAMES</a:t>
            </a:r>
            <a:endParaRPr lang="en-US" dirty="0"/>
          </a:p>
        </p:txBody>
      </p:sp>
      <p:pic>
        <p:nvPicPr>
          <p:cNvPr id="6" name="Content Placeholder 5" descr="Frames-2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861" y="1646238"/>
            <a:ext cx="755227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PROPOSAL</a:t>
            </a:r>
            <a:endParaRPr lang="en-US" dirty="0"/>
          </a:p>
        </p:txBody>
      </p:sp>
      <p:pic>
        <p:nvPicPr>
          <p:cNvPr id="4" name="Content Placeholder 3" descr="MVC-809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339840" cy="47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lnSpc>
                <a:spcPct val="190000"/>
              </a:lnSpc>
            </a:pPr>
            <a:r>
              <a:rPr lang="en-US" dirty="0" smtClean="0"/>
              <a:t>Change Existing Structural System To A One-Way Slab, CIP Concrete System</a:t>
            </a:r>
          </a:p>
          <a:p>
            <a:pPr lvl="1">
              <a:lnSpc>
                <a:spcPct val="190000"/>
              </a:lnSpc>
            </a:pPr>
            <a:r>
              <a:rPr lang="en-US" dirty="0" smtClean="0"/>
              <a:t>Estimate Cost Of Existing And Proposed Structural System</a:t>
            </a:r>
          </a:p>
          <a:p>
            <a:pPr lvl="1">
              <a:lnSpc>
                <a:spcPct val="190000"/>
              </a:lnSpc>
            </a:pPr>
            <a:r>
              <a:rPr lang="en-US" dirty="0" smtClean="0"/>
              <a:t>Estimate Schedule Of Both Systems</a:t>
            </a:r>
          </a:p>
          <a:p>
            <a:pPr lvl="1">
              <a:lnSpc>
                <a:spcPct val="190000"/>
              </a:lnSpc>
            </a:pPr>
            <a:r>
              <a:rPr lang="en-US" dirty="0" smtClean="0"/>
              <a:t>Redesign Electrical System To Limit The Number Of Transformers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REDESIGN</a:t>
            </a:r>
            <a:endParaRPr lang="en-US" dirty="0"/>
          </a:p>
        </p:txBody>
      </p:sp>
      <p:pic>
        <p:nvPicPr>
          <p:cNvPr id="6" name="Content Placeholder 5" descr="MVC-812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ASCE 7-05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ACI 318-02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CRSI 2002 Design </a:t>
            </a:r>
            <a:r>
              <a:rPr lang="en-US" sz="2400" dirty="0" smtClean="0"/>
              <a:t>Manual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E-TABS </a:t>
            </a:r>
            <a:endParaRPr lang="en-US" sz="2400" dirty="0" smtClean="0"/>
          </a:p>
          <a:p>
            <a:pPr>
              <a:lnSpc>
                <a:spcPct val="170000"/>
              </a:lnSpc>
            </a:pPr>
            <a:r>
              <a:rPr lang="en-US" sz="2400" dirty="0" smtClean="0"/>
              <a:t>Unit Strip Method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PCA </a:t>
            </a:r>
            <a:r>
              <a:rPr lang="en-US" sz="2400" dirty="0" smtClean="0"/>
              <a:t>Slab And Column</a:t>
            </a:r>
            <a:endParaRPr lang="en-US" sz="2400" dirty="0" smtClean="0"/>
          </a:p>
          <a:p>
            <a:pPr>
              <a:lnSpc>
                <a:spcPct val="170000"/>
              </a:lnSpc>
            </a:pPr>
            <a:r>
              <a:rPr lang="en-US" sz="2400" dirty="0" smtClean="0"/>
              <a:t>Hand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STRUCTURAL </a:t>
            </a:r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sz="2200" dirty="0" smtClean="0"/>
              <a:t>6” Normal Weight Concrete Slab-CIP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16” x 28” CIP Beams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20” x 26” CIP Girders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20” x 30” CIP </a:t>
            </a:r>
            <a:r>
              <a:rPr lang="en-US" sz="2200" dirty="0" smtClean="0"/>
              <a:t>Columns</a:t>
            </a:r>
            <a:endParaRPr lang="en-US" sz="2200" dirty="0" smtClean="0"/>
          </a:p>
          <a:p>
            <a:pPr>
              <a:lnSpc>
                <a:spcPct val="170000"/>
              </a:lnSpc>
            </a:pPr>
            <a:r>
              <a:rPr lang="en-US" sz="2200" dirty="0" smtClean="0"/>
              <a:t>Moment Frames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Design Floor And Roof Loads: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5181600"/>
          <a:ext cx="2971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318"/>
                <a:gridCol w="122748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LIVE LOAD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FLOOR LOAD: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PSF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ROOF LOAD: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PSF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0" y="5181600"/>
          <a:ext cx="3352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609"/>
                <a:gridCol w="116619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DEAD LOAD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CONCRETE SLAB: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88 PSF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SUPERIMPOSED: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30 PSF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TYPICAL FLOOR</a:t>
            </a:r>
            <a:endParaRPr lang="en-US" sz="4000" dirty="0"/>
          </a:p>
        </p:txBody>
      </p:sp>
      <p:pic>
        <p:nvPicPr>
          <p:cNvPr id="5" name="Picture 4" descr="3-5 FL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311039" cy="351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en-US" sz="2200" dirty="0" smtClean="0"/>
              <a:t>4000 PSI Concrete, 60 KSI Steel Reinforcing</a:t>
            </a:r>
          </a:p>
          <a:p>
            <a:pPr lvl="1">
              <a:lnSpc>
                <a:spcPct val="170000"/>
              </a:lnSpc>
            </a:pPr>
            <a:r>
              <a:rPr lang="en-US" sz="2200" dirty="0" smtClean="0"/>
              <a:t>Minimum 5” Thick Concrete Slab </a:t>
            </a:r>
            <a:r>
              <a:rPr lang="en-US" sz="2200" dirty="0" smtClean="0"/>
              <a:t>Based </a:t>
            </a:r>
            <a:r>
              <a:rPr lang="en-US" sz="2200" dirty="0" smtClean="0"/>
              <a:t>On </a:t>
            </a:r>
            <a:r>
              <a:rPr lang="en-US" sz="2200" dirty="0" smtClean="0"/>
              <a:t>ACI</a:t>
            </a:r>
            <a:endParaRPr lang="en-US" sz="2200" dirty="0" smtClean="0"/>
          </a:p>
          <a:p>
            <a:pPr lvl="1">
              <a:lnSpc>
                <a:spcPct val="170000"/>
              </a:lnSpc>
            </a:pPr>
            <a:r>
              <a:rPr lang="en-US" sz="2200" dirty="0" smtClean="0"/>
              <a:t>6” Thick Concrete Slab Was Used</a:t>
            </a:r>
          </a:p>
          <a:p>
            <a:pPr lvl="1">
              <a:lnSpc>
                <a:spcPct val="170000"/>
              </a:lnSpc>
            </a:pPr>
            <a:r>
              <a:rPr lang="en-US" sz="2200" dirty="0" smtClean="0"/>
              <a:t>Pattern Loading Considered To Find Critical Moments</a:t>
            </a:r>
          </a:p>
          <a:p>
            <a:pPr lvl="1">
              <a:lnSpc>
                <a:spcPct val="170000"/>
              </a:lnSpc>
            </a:pPr>
            <a:r>
              <a:rPr lang="en-US" sz="2200" dirty="0" smtClean="0"/>
              <a:t>Steel Reinforcing</a:t>
            </a:r>
          </a:p>
          <a:p>
            <a:pPr lvl="2">
              <a:lnSpc>
                <a:spcPct val="170000"/>
              </a:lnSpc>
            </a:pPr>
            <a:r>
              <a:rPr lang="en-US" sz="2200" dirty="0" smtClean="0"/>
              <a:t>Bottom: #3’s @ 8” O/C (Positive)</a:t>
            </a:r>
          </a:p>
          <a:p>
            <a:pPr lvl="2">
              <a:lnSpc>
                <a:spcPct val="170000"/>
              </a:lnSpc>
            </a:pPr>
            <a:r>
              <a:rPr lang="en-US" sz="2200" dirty="0" smtClean="0"/>
              <a:t>Top: #4’s @ 12” O/C (Negative)</a:t>
            </a:r>
          </a:p>
          <a:p>
            <a:pPr lvl="2">
              <a:lnSpc>
                <a:spcPct val="170000"/>
              </a:lnSpc>
            </a:pPr>
            <a:r>
              <a:rPr lang="en-US" sz="2200" dirty="0" smtClean="0"/>
              <a:t>T-S: #4’s @ 15” O/C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COLUMN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Designed For 1300 Kips and 750 K-FT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Gravity and Lateral Loads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Slenderness Considered Based  On ACI For Lateral Loads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4000 PSI Concrete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# 3 Ties</a:t>
            </a:r>
          </a:p>
          <a:p>
            <a:pPr>
              <a:lnSpc>
                <a:spcPct val="170000"/>
              </a:lnSpc>
            </a:pPr>
            <a:endParaRPr lang="en-US" sz="2400" dirty="0" smtClean="0"/>
          </a:p>
          <a:p>
            <a:pPr>
              <a:lnSpc>
                <a:spcPct val="17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90000"/>
              </a:lnSpc>
            </a:pPr>
            <a:r>
              <a:rPr lang="en-US" sz="2000" dirty="0" smtClean="0"/>
              <a:t>Building Background</a:t>
            </a:r>
          </a:p>
          <a:p>
            <a:pPr>
              <a:lnSpc>
                <a:spcPct val="190000"/>
              </a:lnSpc>
            </a:pPr>
            <a:r>
              <a:rPr lang="en-US" sz="2000" dirty="0" smtClean="0"/>
              <a:t>Existing Structural System</a:t>
            </a:r>
          </a:p>
          <a:p>
            <a:pPr>
              <a:lnSpc>
                <a:spcPct val="190000"/>
              </a:lnSpc>
            </a:pPr>
            <a:r>
              <a:rPr lang="en-US" sz="2000" dirty="0" smtClean="0"/>
              <a:t>Proposal</a:t>
            </a:r>
          </a:p>
          <a:p>
            <a:pPr>
              <a:lnSpc>
                <a:spcPct val="190000"/>
              </a:lnSpc>
            </a:pPr>
            <a:r>
              <a:rPr lang="en-US" sz="2000" dirty="0" smtClean="0"/>
              <a:t>Proposed Structural System</a:t>
            </a:r>
          </a:p>
          <a:p>
            <a:pPr>
              <a:lnSpc>
                <a:spcPct val="190000"/>
              </a:lnSpc>
            </a:pPr>
            <a:r>
              <a:rPr lang="en-US" sz="2000" dirty="0" smtClean="0"/>
              <a:t>Cost and Schedule  Analysis</a:t>
            </a:r>
          </a:p>
          <a:p>
            <a:pPr>
              <a:lnSpc>
                <a:spcPct val="190000"/>
              </a:lnSpc>
            </a:pPr>
            <a:r>
              <a:rPr lang="en-US" sz="2000" dirty="0" smtClean="0"/>
              <a:t>Electrical Redesign</a:t>
            </a:r>
          </a:p>
          <a:p>
            <a:pPr>
              <a:lnSpc>
                <a:spcPct val="190000"/>
              </a:lnSpc>
            </a:pPr>
            <a:r>
              <a:rPr lang="en-US" sz="2000" dirty="0" smtClean="0"/>
              <a:t>Conclusions</a:t>
            </a:r>
          </a:p>
          <a:p>
            <a:pPr>
              <a:lnSpc>
                <a:spcPct val="190000"/>
              </a:lnSpc>
            </a:pPr>
            <a:r>
              <a:rPr lang="en-US" sz="2000" dirty="0" smtClean="0"/>
              <a:t>Questions and Comments</a:t>
            </a:r>
          </a:p>
        </p:txBody>
      </p:sp>
      <p:pic>
        <p:nvPicPr>
          <p:cNvPr id="4" name="Picture 3" descr="MVC-81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2600"/>
            <a:ext cx="4038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COLUMN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20” x 30” CIP Column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32 #10 Bars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Oriented So That The 30” </a:t>
            </a:r>
            <a:r>
              <a:rPr lang="en-US" sz="2400" smtClean="0"/>
              <a:t>Depth </a:t>
            </a:r>
            <a:r>
              <a:rPr lang="en-US" sz="2400" smtClean="0"/>
              <a:t>Handles The </a:t>
            </a:r>
            <a:r>
              <a:rPr lang="en-US" sz="2400" dirty="0" smtClean="0"/>
              <a:t>Larger Wind Force In The Long Direction</a:t>
            </a:r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/>
          </a:p>
        </p:txBody>
      </p:sp>
      <p:pic>
        <p:nvPicPr>
          <p:cNvPr id="4" name="Picture 3" descr="PCA COLUMN RE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24000"/>
            <a:ext cx="103124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OOR COLUMN DIR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495800"/>
            <a:ext cx="4448175" cy="19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LOOR COLUMN DIRECTION-Z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89" y="4495758"/>
            <a:ext cx="1356836" cy="190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0" y="4572000"/>
            <a:ext cx="304800" cy="533400"/>
          </a:xfrm>
          <a:prstGeom prst="rect">
            <a:avLst/>
          </a:prstGeom>
          <a:noFill/>
          <a:ln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7" idx="0"/>
          </p:cNvCxnSpPr>
          <p:nvPr/>
        </p:nvCxnSpPr>
        <p:spPr>
          <a:xfrm rot="5400000" flipH="1" flipV="1">
            <a:off x="762000" y="4419600"/>
            <a:ext cx="304800" cy="1588"/>
          </a:xfrm>
          <a:prstGeom prst="line">
            <a:avLst/>
          </a:prstGeom>
          <a:ln w="38100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4267200"/>
            <a:ext cx="6400800" cy="1588"/>
          </a:xfrm>
          <a:prstGeom prst="line">
            <a:avLst/>
          </a:prstGeom>
          <a:ln w="38100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05600" y="4572000"/>
            <a:ext cx="1219200" cy="1752600"/>
          </a:xfrm>
          <a:prstGeom prst="rect">
            <a:avLst/>
          </a:prstGeom>
          <a:noFill/>
          <a:ln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endCxn id="15" idx="0"/>
          </p:cNvCxnSpPr>
          <p:nvPr/>
        </p:nvCxnSpPr>
        <p:spPr>
          <a:xfrm rot="5400000">
            <a:off x="7162800" y="4419600"/>
            <a:ext cx="304800" cy="1588"/>
          </a:xfrm>
          <a:prstGeom prst="line">
            <a:avLst/>
          </a:prstGeom>
          <a:ln w="38100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Moment and Shear Coefficient </a:t>
            </a:r>
            <a:r>
              <a:rPr lang="en-US" dirty="0" smtClean="0"/>
              <a:t>Analysis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16” x 28” </a:t>
            </a:r>
            <a:r>
              <a:rPr lang="en-US" dirty="0" smtClean="0"/>
              <a:t>Beam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Steel Reinforcing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Bottom: 2 #11’s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Top: 2 #11’s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Stirrups: #5’s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L/370 Deflection Ratio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3-5 FLOO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819400"/>
            <a:ext cx="15049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477000" y="4038600"/>
            <a:ext cx="228600" cy="1295400"/>
          </a:xfrm>
          <a:prstGeom prst="rect">
            <a:avLst/>
          </a:prstGeom>
          <a:noFill/>
          <a:ln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GIRDER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90000"/>
              </a:lnSpc>
            </a:pPr>
            <a:r>
              <a:rPr lang="en-US" sz="3400" dirty="0" smtClean="0"/>
              <a:t>Moment and Shear Coefficient Analysis</a:t>
            </a:r>
          </a:p>
          <a:p>
            <a:pPr>
              <a:lnSpc>
                <a:spcPct val="190000"/>
              </a:lnSpc>
            </a:pPr>
            <a:r>
              <a:rPr lang="en-US" sz="3400" dirty="0" smtClean="0"/>
              <a:t>20” x 26” </a:t>
            </a:r>
            <a:r>
              <a:rPr lang="en-US" sz="3400" dirty="0" smtClean="0"/>
              <a:t>Girder</a:t>
            </a:r>
          </a:p>
          <a:p>
            <a:pPr>
              <a:lnSpc>
                <a:spcPct val="190000"/>
              </a:lnSpc>
            </a:pPr>
            <a:r>
              <a:rPr lang="en-US" sz="3400" dirty="0" smtClean="0"/>
              <a:t>Steel Reinforcing</a:t>
            </a:r>
            <a:endParaRPr lang="en-US" sz="3400" dirty="0" smtClean="0"/>
          </a:p>
          <a:p>
            <a:pPr lvl="1">
              <a:lnSpc>
                <a:spcPct val="190000"/>
              </a:lnSpc>
            </a:pPr>
            <a:r>
              <a:rPr lang="en-US" sz="3400" dirty="0" smtClean="0"/>
              <a:t>Bottom Bars: 3 #11’s</a:t>
            </a:r>
          </a:p>
          <a:p>
            <a:pPr lvl="1">
              <a:lnSpc>
                <a:spcPct val="190000"/>
              </a:lnSpc>
            </a:pPr>
            <a:r>
              <a:rPr lang="en-US" sz="3400" dirty="0" smtClean="0"/>
              <a:t>Top Bars:  4 #14’s</a:t>
            </a:r>
          </a:p>
          <a:p>
            <a:pPr lvl="1">
              <a:lnSpc>
                <a:spcPct val="190000"/>
              </a:lnSpc>
            </a:pPr>
            <a:r>
              <a:rPr lang="en-US" sz="3400" dirty="0" smtClean="0"/>
              <a:t>#5 Stirrups</a:t>
            </a:r>
          </a:p>
          <a:p>
            <a:pPr>
              <a:lnSpc>
                <a:spcPct val="190000"/>
              </a:lnSpc>
            </a:pPr>
            <a:r>
              <a:rPr lang="en-US" sz="4000" dirty="0" smtClean="0"/>
              <a:t>L/706 Deflection Ratio</a:t>
            </a:r>
            <a:endParaRPr lang="en-US" sz="40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3-5 FLOO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38400"/>
            <a:ext cx="15049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248400" y="3581400"/>
            <a:ext cx="914400" cy="228600"/>
          </a:xfrm>
          <a:prstGeom prst="rect">
            <a:avLst/>
          </a:prstGeom>
          <a:noFill/>
          <a:ln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MOMENT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80000"/>
              </a:lnSpc>
            </a:pPr>
            <a:r>
              <a:rPr lang="en-US" sz="2000" dirty="0" smtClean="0"/>
              <a:t>Designed </a:t>
            </a:r>
            <a:r>
              <a:rPr lang="en-US" sz="2000" dirty="0" smtClean="0"/>
              <a:t>To Resist Lateral Loads In Both Directions</a:t>
            </a:r>
          </a:p>
          <a:p>
            <a:pPr>
              <a:lnSpc>
                <a:spcPct val="180000"/>
              </a:lnSpc>
            </a:pPr>
            <a:r>
              <a:rPr lang="en-US" sz="2000" dirty="0" smtClean="0"/>
              <a:t>Achieved From CIP Monolithic Pour At </a:t>
            </a:r>
            <a:r>
              <a:rPr lang="en-US" sz="2000" dirty="0" smtClean="0"/>
              <a:t>Every Connection</a:t>
            </a:r>
            <a:endParaRPr lang="en-US" sz="2000" dirty="0" smtClean="0"/>
          </a:p>
          <a:p>
            <a:pPr>
              <a:lnSpc>
                <a:spcPct val="180000"/>
              </a:lnSpc>
            </a:pPr>
            <a:r>
              <a:rPr lang="en-US" sz="2000" dirty="0" smtClean="0"/>
              <a:t>For Simplicity Of Lateral System And Ease Of Construction, Every Column And Beam Connection Is A Moment Connection</a:t>
            </a:r>
          </a:p>
          <a:p>
            <a:pPr>
              <a:lnSpc>
                <a:spcPct val="180000"/>
              </a:lnSpc>
            </a:pPr>
            <a:r>
              <a:rPr lang="en-US" sz="2000" dirty="0" smtClean="0"/>
              <a:t>Forces Distributed By Relative Stiffness</a:t>
            </a:r>
          </a:p>
          <a:p>
            <a:pPr>
              <a:lnSpc>
                <a:spcPct val="180000"/>
              </a:lnSpc>
            </a:pPr>
            <a:r>
              <a:rPr lang="en-US" sz="2000" dirty="0" smtClean="0"/>
              <a:t>32 Moment Frames</a:t>
            </a:r>
          </a:p>
          <a:p>
            <a:pPr lvl="1">
              <a:lnSpc>
                <a:spcPct val="180000"/>
              </a:lnSpc>
            </a:pPr>
            <a:r>
              <a:rPr lang="en-US" sz="2000" dirty="0" smtClean="0"/>
              <a:t>6 In The Short Direction</a:t>
            </a:r>
          </a:p>
          <a:p>
            <a:pPr lvl="1">
              <a:lnSpc>
                <a:spcPct val="180000"/>
              </a:lnSpc>
            </a:pPr>
            <a:r>
              <a:rPr lang="en-US" sz="2000" dirty="0" smtClean="0"/>
              <a:t>26 In The Long Direction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LATERAL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100" dirty="0" smtClean="0"/>
              <a:t>Combination Of Shear Deflection And Bending Deflection</a:t>
            </a:r>
          </a:p>
          <a:p>
            <a:pPr>
              <a:lnSpc>
                <a:spcPct val="170000"/>
              </a:lnSpc>
            </a:pPr>
            <a:r>
              <a:rPr lang="en-US" sz="3100" dirty="0" smtClean="0"/>
              <a:t>Controlled By Wind</a:t>
            </a:r>
          </a:p>
          <a:p>
            <a:pPr>
              <a:lnSpc>
                <a:spcPct val="170000"/>
              </a:lnSpc>
            </a:pPr>
            <a:r>
              <a:rPr lang="en-US" sz="3100" dirty="0" smtClean="0"/>
              <a:t>Drift Found To Be Less </a:t>
            </a:r>
          </a:p>
          <a:p>
            <a:pPr>
              <a:lnSpc>
                <a:spcPct val="170000"/>
              </a:lnSpc>
              <a:buNone/>
            </a:pPr>
            <a:r>
              <a:rPr lang="en-US" sz="3100" dirty="0" smtClean="0"/>
              <a:t>	Than 1” In Both Directions</a:t>
            </a:r>
          </a:p>
          <a:p>
            <a:pPr lvl="1">
              <a:lnSpc>
                <a:spcPct val="170000"/>
              </a:lnSpc>
            </a:pPr>
            <a:r>
              <a:rPr lang="en-US" sz="2300" dirty="0" smtClean="0"/>
              <a:t>0.2” In Long Direction</a:t>
            </a:r>
          </a:p>
          <a:p>
            <a:pPr lvl="1">
              <a:lnSpc>
                <a:spcPct val="170000"/>
              </a:lnSpc>
            </a:pPr>
            <a:r>
              <a:rPr lang="en-US" sz="2300" dirty="0" smtClean="0"/>
              <a:t>0.15” In Short Direction</a:t>
            </a:r>
          </a:p>
          <a:p>
            <a:pPr lvl="1">
              <a:lnSpc>
                <a:spcPct val="170000"/>
              </a:lnSpc>
              <a:buNone/>
            </a:pPr>
            <a:endParaRPr lang="en-US" sz="1800" dirty="0" smtClean="0"/>
          </a:p>
          <a:p>
            <a:pPr marL="228600" lvl="1">
              <a:lnSpc>
                <a:spcPct val="170000"/>
              </a:lnSpc>
              <a:buNone/>
            </a:pPr>
            <a:r>
              <a:rPr lang="en-US" sz="1800" dirty="0" smtClean="0"/>
              <a:t>		</a:t>
            </a:r>
          </a:p>
          <a:p>
            <a:pPr lvl="1">
              <a:lnSpc>
                <a:spcPct val="170000"/>
              </a:lnSpc>
              <a:buNone/>
            </a:pPr>
            <a:endParaRPr lang="en-US" sz="1800" dirty="0" smtClean="0"/>
          </a:p>
        </p:txBody>
      </p:sp>
      <p:pic>
        <p:nvPicPr>
          <p:cNvPr id="4" name="Picture 3" descr="DEFLECTED SHA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2200"/>
            <a:ext cx="4100513" cy="308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ADVANTAGES OVER EXISTING STRUCTURAL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Floor Depth Savings: 5”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Beam Deflection Savings: 0.7”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Girder Deflection Savings: 0.4”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# Of Column Savings: 76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Drift Savings: 0.37”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AND SCHEDULING</a:t>
            </a:r>
            <a:endParaRPr lang="en-US" dirty="0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6744462" cy="417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STRUCTURAL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Cost Estimate #1: </a:t>
            </a:r>
            <a:r>
              <a:rPr lang="en-US" sz="2400" dirty="0" smtClean="0">
                <a:solidFill>
                  <a:srgbClr val="FF0000"/>
                </a:solidFill>
              </a:rPr>
              <a:t>$8.62 Million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Estimate Based On G.C.’s Suggestions And Feedback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Cost Estimate #2: </a:t>
            </a:r>
            <a:r>
              <a:rPr lang="en-US" sz="2400" dirty="0" smtClean="0">
                <a:solidFill>
                  <a:srgbClr val="FF0000"/>
                </a:solidFill>
              </a:rPr>
              <a:t>$7.71 Million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Estimate Based On R.S. Means 2008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Detailed Estimate Based On Takeoff Per L.F. Of Steel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Cost Estimate #3: </a:t>
            </a:r>
            <a:r>
              <a:rPr lang="en-US" sz="2400" dirty="0" smtClean="0">
                <a:solidFill>
                  <a:srgbClr val="FF0000"/>
                </a:solidFill>
              </a:rPr>
              <a:t>$8.67 Million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Estimate Based On R.S. Means 2008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Generic Steel Estimate Based On A 3-6 Story Steel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EXISTING STRUCTURAL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 smtClean="0"/>
              <a:t>Schedule For Estimate #1: N/A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Schedule For Estimate #2: </a:t>
            </a:r>
            <a:r>
              <a:rPr lang="en-US" dirty="0" smtClean="0">
                <a:solidFill>
                  <a:srgbClr val="FF0000"/>
                </a:solidFill>
              </a:rPr>
              <a:t>5 Months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Schedule For Estimate #3: </a:t>
            </a:r>
            <a:r>
              <a:rPr lang="en-US" dirty="0" smtClean="0">
                <a:solidFill>
                  <a:srgbClr val="FF0000"/>
                </a:solidFill>
              </a:rPr>
              <a:t>5 Months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PROPOSED STRUCTURAL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Cost Estimate #1: </a:t>
            </a:r>
            <a:r>
              <a:rPr lang="en-US" dirty="0" smtClean="0">
                <a:solidFill>
                  <a:srgbClr val="FF0000"/>
                </a:solidFill>
              </a:rPr>
              <a:t>$13.46 Million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Based On R.S. Means 2008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Detailed Estimate Based On Takeoff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Cost Estimate #2: </a:t>
            </a:r>
            <a:r>
              <a:rPr lang="en-US" dirty="0" smtClean="0">
                <a:solidFill>
                  <a:srgbClr val="FF0000"/>
                </a:solidFill>
              </a:rPr>
              <a:t>$12.44 Million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Based On R.S. Means 2008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Generic Estimate Based On CIP One-Way Slab W/Beams and Columns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BACKGROUND</a:t>
            </a:r>
            <a:endParaRPr lang="en-US" dirty="0"/>
          </a:p>
        </p:txBody>
      </p:sp>
      <p:pic>
        <p:nvPicPr>
          <p:cNvPr id="4" name="Content Placeholder 3" descr="MVC-81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PROPOSED STRUCTURAL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 smtClean="0"/>
              <a:t>Schedule For Estimate #1: </a:t>
            </a:r>
            <a:r>
              <a:rPr lang="en-US" dirty="0" smtClean="0">
                <a:solidFill>
                  <a:srgbClr val="FF0000"/>
                </a:solidFill>
              </a:rPr>
              <a:t>15 Months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Schedule For Estimate #2: </a:t>
            </a:r>
            <a:r>
              <a:rPr lang="en-US" dirty="0" smtClean="0">
                <a:solidFill>
                  <a:srgbClr val="FF0000"/>
                </a:solidFill>
              </a:rPr>
              <a:t>15 Months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ELECTRICAL DESIGN</a:t>
            </a:r>
            <a:endParaRPr lang="en-US" dirty="0"/>
          </a:p>
        </p:txBody>
      </p:sp>
      <p:pic>
        <p:nvPicPr>
          <p:cNvPr id="4" name="Content Placeholder 3" descr="Transform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00200"/>
            <a:ext cx="4398264" cy="505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There Is An Excessive Amount Of Transformers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Currently There Are 50 Transformers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GOALS: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Reduce Number Of Transformers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Resize The Feeders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STATEMENT</a:t>
            </a:r>
            <a:endParaRPr lang="en-US" dirty="0"/>
          </a:p>
        </p:txBody>
      </p:sp>
      <p:pic>
        <p:nvPicPr>
          <p:cNvPr id="4" name="Content Placeholder 3" descr="SLD 1-Model w cir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581394" cy="508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STATEMENT</a:t>
            </a:r>
            <a:endParaRPr lang="en-US" dirty="0"/>
          </a:p>
        </p:txBody>
      </p:sp>
      <p:pic>
        <p:nvPicPr>
          <p:cNvPr id="4" name="Content Placeholder 3" descr="SLD 2-Model w cir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496812" cy="501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SOLUTION EXAMPLE </a:t>
            </a:r>
            <a:endParaRPr lang="en-US" dirty="0"/>
          </a:p>
        </p:txBody>
      </p:sp>
      <p:pic>
        <p:nvPicPr>
          <p:cNvPr id="4" name="Content Placeholder 3" descr="SLD 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3178454" cy="524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LD 1-REVIS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447800"/>
            <a:ext cx="3204058" cy="519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752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752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AFTER: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05000" y="19812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28800" y="27432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28800" y="35814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28800" y="44196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38400" y="35814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38400" y="44196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438400" y="51816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752600" y="59436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86000" y="59436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867400" y="16764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400800" y="2895600"/>
            <a:ext cx="457200" cy="457200"/>
          </a:xfrm>
          <a:prstGeom prst="ellipse">
            <a:avLst/>
          </a:prstGeom>
          <a:noFill/>
          <a:ln w="12700"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SOLUTION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LEFT SIDE: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Transformer Savings: 5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Connected Load: 53 KVA-Telecommunications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Replaced With 75 KVA Eaton 480V-208/120V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Replaced Feeder With 2 Sets Of 4 </a:t>
            </a:r>
            <a:r>
              <a:rPr lang="en-US" sz="2400" dirty="0" smtClean="0"/>
              <a:t>KcMil</a:t>
            </a:r>
            <a:r>
              <a:rPr lang="en-US" sz="2400" dirty="0" smtClean="0"/>
              <a:t> </a:t>
            </a:r>
            <a:r>
              <a:rPr lang="en-US" sz="2400" dirty="0" smtClean="0"/>
              <a:t>Wire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 smtClean="0"/>
              <a:t>RIGHT SIDE: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Transformer Savings: 3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Connected Load: 35 KVA-Telecommunications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Replaced With 45 KVA Eaton 480V-208/120V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Replaced Feeder With 2 Sets Of 4 </a:t>
            </a:r>
            <a:r>
              <a:rPr lang="en-US" sz="2400" dirty="0" smtClean="0"/>
              <a:t>KcMil</a:t>
            </a:r>
            <a:r>
              <a:rPr lang="en-US" sz="2400" dirty="0" smtClean="0"/>
              <a:t> Wire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REDESIGN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 smtClean="0"/>
              <a:t>Transformers Before: 50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Transformers After: 11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Savings: 39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Utilized Eaton 480V-208/120V Transformers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RECOMMENDATION AND CONCLUSIONS</a:t>
            </a:r>
            <a:endParaRPr lang="en-US" dirty="0"/>
          </a:p>
        </p:txBody>
      </p:sp>
      <p:pic>
        <p:nvPicPr>
          <p:cNvPr id="4" name="Content Placeholder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05" y="1646238"/>
            <a:ext cx="589859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200" dirty="0" smtClean="0"/>
              <a:t>Owner: Confidential Client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Location: Pennsylvania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Building Type: Office and Specialty Amenity Spaces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Size: 311,905 S.F.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Stories: 5/4 Above Grade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F-F Height</a:t>
            </a:r>
            <a:r>
              <a:rPr lang="en-US" sz="2200" dirty="0" smtClean="0"/>
              <a:t>:  20’ For Ground Floor, 13.33’ For Floors 1-5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Building Height: 87’</a:t>
            </a:r>
          </a:p>
          <a:p>
            <a:pPr>
              <a:lnSpc>
                <a:spcPct val="170000"/>
              </a:lnSpc>
            </a:pPr>
            <a:r>
              <a:rPr lang="en-US" sz="2200" dirty="0" smtClean="0"/>
              <a:t>Construction Dates: 10/22/01-7/24/03</a:t>
            </a:r>
          </a:p>
          <a:p>
            <a:pPr>
              <a:lnSpc>
                <a:spcPct val="17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 smtClean="0"/>
              <a:t>Keep Structural System As Steel Composite System With Braced Frames For The Following </a:t>
            </a:r>
            <a:r>
              <a:rPr lang="en-US" dirty="0" smtClean="0"/>
              <a:t>Reasons:</a:t>
            </a:r>
            <a:endParaRPr lang="en-US" dirty="0" smtClean="0"/>
          </a:p>
          <a:p>
            <a:pPr lvl="1">
              <a:lnSpc>
                <a:spcPct val="170000"/>
              </a:lnSpc>
            </a:pPr>
            <a:r>
              <a:rPr lang="en-US" dirty="0" smtClean="0"/>
              <a:t>Cost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Erection Time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Initial Cost Analysis </a:t>
            </a:r>
            <a:r>
              <a:rPr lang="en-US" dirty="0" smtClean="0"/>
              <a:t>Was </a:t>
            </a:r>
            <a:r>
              <a:rPr lang="en-US" dirty="0" smtClean="0"/>
              <a:t>Proven </a:t>
            </a:r>
            <a:r>
              <a:rPr lang="en-US" dirty="0" smtClean="0"/>
              <a:t>Wrong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Recommend Keeping Existing Structural System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Able To Reduce The Number Of Electrical Transformers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KlingStubbins</a:t>
            </a:r>
            <a:r>
              <a:rPr lang="en-US" dirty="0" smtClean="0"/>
              <a:t>, </a:t>
            </a:r>
            <a:r>
              <a:rPr lang="en-US" dirty="0" smtClean="0"/>
              <a:t>Especially </a:t>
            </a:r>
            <a:r>
              <a:rPr lang="en-US" dirty="0" smtClean="0"/>
              <a:t>Bill Gillespie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Dr. </a:t>
            </a:r>
            <a:r>
              <a:rPr lang="en-US" dirty="0" smtClean="0"/>
              <a:t>Hanagan</a:t>
            </a:r>
            <a:r>
              <a:rPr lang="en-US" dirty="0" smtClean="0"/>
              <a:t>, Professor </a:t>
            </a:r>
            <a:r>
              <a:rPr lang="en-US" dirty="0" smtClean="0"/>
              <a:t>Parfitt</a:t>
            </a:r>
            <a:r>
              <a:rPr lang="en-US" dirty="0" smtClean="0"/>
              <a:t> And The Rest Of The AE Department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Ben Kovach At Balfour Beatty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Pennsylvania State University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Fellow AE’s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My Family And Friends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 AND COMMENTS</a:t>
            </a:r>
            <a:endParaRPr lang="en-US" dirty="0"/>
          </a:p>
        </p:txBody>
      </p:sp>
      <p:pic>
        <p:nvPicPr>
          <p:cNvPr id="4" name="Content Placeholder 3" descr="questions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8800"/>
            <a:ext cx="6000750" cy="417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Architect: </a:t>
            </a:r>
            <a:r>
              <a:rPr lang="en-US" dirty="0" smtClean="0"/>
              <a:t>KlingStubbins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     CM: Skanska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Engineer: </a:t>
            </a:r>
            <a:r>
              <a:rPr lang="en-US" dirty="0" smtClean="0"/>
              <a:t>KlingStubbins</a:t>
            </a:r>
            <a:r>
              <a:rPr lang="en-US" dirty="0" smtClean="0"/>
              <a:t> </a:t>
            </a:r>
          </a:p>
        </p:txBody>
      </p:sp>
      <p:pic>
        <p:nvPicPr>
          <p:cNvPr id="5" name="Picture 4" descr="KlingStubbi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9400"/>
            <a:ext cx="2143125" cy="314325"/>
          </a:xfrm>
          <a:prstGeom prst="rect">
            <a:avLst/>
          </a:prstGeom>
        </p:spPr>
      </p:pic>
      <p:pic>
        <p:nvPicPr>
          <p:cNvPr id="6" name="Picture 5" descr="Skansk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33800"/>
            <a:ext cx="1691640" cy="2514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2514600"/>
            <a:ext cx="8001000" cy="1588"/>
          </a:xfrm>
          <a:prstGeom prst="line">
            <a:avLst/>
          </a:prstGeom>
          <a:ln w="15875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429000"/>
            <a:ext cx="8001000" cy="1588"/>
          </a:xfrm>
          <a:prstGeom prst="line">
            <a:avLst/>
          </a:prstGeom>
          <a:ln w="15875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4419600"/>
            <a:ext cx="8001000" cy="1588"/>
          </a:xfrm>
          <a:prstGeom prst="line">
            <a:avLst/>
          </a:prstGeom>
          <a:ln w="15875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KlingStubbi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724400"/>
            <a:ext cx="214312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STRUCTURAL SYSTEM</a:t>
            </a:r>
            <a:endParaRPr lang="en-US" dirty="0"/>
          </a:p>
        </p:txBody>
      </p:sp>
      <p:pic>
        <p:nvPicPr>
          <p:cNvPr id="4" name="Content Placeholder 3" descr="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966" y="1646238"/>
            <a:ext cx="782806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GRAVITY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70000"/>
              </a:lnSpc>
            </a:pPr>
            <a:r>
              <a:rPr lang="en-US" sz="2400" dirty="0" smtClean="0"/>
              <a:t>3 ¼” Lightweight Concrete Slab,  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2400" dirty="0" smtClean="0"/>
              <a:t>   4,000 PSI Concrete Strength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3” Composite Metal Deck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W18x35 Composite Beams-40’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W18x35 Composite Girders-20’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W12x96 Columns-13.33’</a:t>
            </a:r>
            <a:endParaRPr lang="en-US" sz="2400" dirty="0"/>
          </a:p>
        </p:txBody>
      </p:sp>
      <p:pic>
        <p:nvPicPr>
          <p:cNvPr id="6" name="Picture 5" descr="Composit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676400"/>
            <a:ext cx="2948788" cy="454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934200" y="3352800"/>
            <a:ext cx="990600" cy="228600"/>
          </a:xfrm>
          <a:prstGeom prst="rect">
            <a:avLst/>
          </a:prstGeom>
          <a:noFill/>
          <a:ln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3352800"/>
            <a:ext cx="304800" cy="1905000"/>
          </a:xfrm>
          <a:prstGeom prst="rect">
            <a:avLst/>
          </a:prstGeom>
          <a:noFill/>
          <a:ln>
            <a:solidFill>
              <a:srgbClr val="15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GRAVITY DESIGN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1905000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LIVE </a:t>
                      </a:r>
                      <a:r>
                        <a:rPr lang="en-US" baseline="0" dirty="0" smtClean="0"/>
                        <a:t>LOAD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FLOOR: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PSF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ROOF: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PSF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200" y="3657600"/>
          <a:ext cx="48768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FLOOR</a:t>
                      </a:r>
                      <a:r>
                        <a:rPr lang="en-US" baseline="0" dirty="0" smtClean="0"/>
                        <a:t> DEAD LOAD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CONCRETE SLAB: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PSF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SUPERIMPOSED: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PSF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STEEL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PSF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EXTERIOR BRICK TRUSS 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PSF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TYPICAL FLOOR</a:t>
            </a:r>
            <a:endParaRPr lang="en-US" dirty="0"/>
          </a:p>
        </p:txBody>
      </p:sp>
      <p:pic>
        <p:nvPicPr>
          <p:cNvPr id="4" name="Content Placeholder 3" descr="Floor Plan-2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1695"/>
            <a:ext cx="8229600" cy="401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50DB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1473</TotalTime>
  <Words>940</Words>
  <Application>Microsoft Office PowerPoint</Application>
  <PresentationFormat>On-screen Show (4:3)</PresentationFormat>
  <Paragraphs>224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Foundry</vt:lpstr>
      <vt:lpstr>ADMINISTRATION BUILDING</vt:lpstr>
      <vt:lpstr>PRESENTATION OUTLINE</vt:lpstr>
      <vt:lpstr>PROJECT BACKGROUND</vt:lpstr>
      <vt:lpstr>BUILDING INFORMATION</vt:lpstr>
      <vt:lpstr>KEY PLAYERS</vt:lpstr>
      <vt:lpstr>EXISTING STRUCTURAL SYSTEM</vt:lpstr>
      <vt:lpstr>GRAVITY SYSTEM</vt:lpstr>
      <vt:lpstr>GRAVITY DESIGN LOADS</vt:lpstr>
      <vt:lpstr>TYPICAL FLOOR</vt:lpstr>
      <vt:lpstr>LATERAL SYSTEM</vt:lpstr>
      <vt:lpstr>BRACED FRAMES</vt:lpstr>
      <vt:lpstr>PROPOSAL</vt:lpstr>
      <vt:lpstr>GOALS</vt:lpstr>
      <vt:lpstr>STRUCTURAL REDESIGN</vt:lpstr>
      <vt:lpstr>DESIGN PROCEDURE</vt:lpstr>
      <vt:lpstr>STRUCTURAL OVERVIEW</vt:lpstr>
      <vt:lpstr>TYPICAL FLOOR</vt:lpstr>
      <vt:lpstr>SLAB DESIGN</vt:lpstr>
      <vt:lpstr>COLUMN DESIGN</vt:lpstr>
      <vt:lpstr>COLUMN DESIGN</vt:lpstr>
      <vt:lpstr>BEAM DESIGN</vt:lpstr>
      <vt:lpstr>GIRDER DESIGN</vt:lpstr>
      <vt:lpstr>MOMENT FRAMES</vt:lpstr>
      <vt:lpstr>LATERAL DRIFT</vt:lpstr>
      <vt:lpstr>ADVANTAGES OVER EXISTING STRUCTURAL SYSTEM</vt:lpstr>
      <vt:lpstr>COST AND SCHEDULING</vt:lpstr>
      <vt:lpstr>EXISTING STRUCTURAL SYSTEM</vt:lpstr>
      <vt:lpstr>EXISTING STRUCTURAL SYSTEM</vt:lpstr>
      <vt:lpstr>PROPOSED STRUCTURAL SYSTEM</vt:lpstr>
      <vt:lpstr>PROPOSED STRUCTURAL SYSTEM</vt:lpstr>
      <vt:lpstr>ELECTRICAL DESIGN</vt:lpstr>
      <vt:lpstr>PROBLEM STATEMENT</vt:lpstr>
      <vt:lpstr>PROBLEM STATEMENT</vt:lpstr>
      <vt:lpstr>PROBLEM STATEMENT</vt:lpstr>
      <vt:lpstr>SOLUTION EXAMPLE </vt:lpstr>
      <vt:lpstr>SOLUTION EXAMPLE </vt:lpstr>
      <vt:lpstr>SOLUTION EXAMPLE</vt:lpstr>
      <vt:lpstr>REDESIGN OVERVIEW</vt:lpstr>
      <vt:lpstr>RECOMMENDATION AND CONCLUSIONS</vt:lpstr>
      <vt:lpstr>RECOMMENDATION</vt:lpstr>
      <vt:lpstr>CONCLUSIONS</vt:lpstr>
      <vt:lpstr>ACKNOWLEDGEMENTS</vt:lpstr>
      <vt:lpstr>QUESTIONS AND COMMENTS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jjp265</dc:creator>
  <cp:lastModifiedBy>jjp265</cp:lastModifiedBy>
  <cp:revision>123</cp:revision>
  <dcterms:created xsi:type="dcterms:W3CDTF">2008-04-11T14:51:42Z</dcterms:created>
  <dcterms:modified xsi:type="dcterms:W3CDTF">2008-04-14T03:39:26Z</dcterms:modified>
</cp:coreProperties>
</file>